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73" r:id="rId2"/>
    <p:sldId id="266" r:id="rId3"/>
    <p:sldId id="271" r:id="rId4"/>
    <p:sldId id="260" r:id="rId5"/>
    <p:sldId id="261" r:id="rId6"/>
    <p:sldId id="257" r:id="rId7"/>
    <p:sldId id="259" r:id="rId8"/>
    <p:sldId id="258" r:id="rId9"/>
    <p:sldId id="262" r:id="rId10"/>
    <p:sldId id="268" r:id="rId11"/>
    <p:sldId id="272" r:id="rId12"/>
    <p:sldId id="263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CC0099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8" y="12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44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96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73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0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21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2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9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29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9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F16EC-5671-4EA7-A685-21CDDDD151F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613C4-8621-4A92-8150-9CFBD4EA7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36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lam.ru/content/kultura/31113" TargetMode="External"/><Relationship Id="rId2" Type="http://schemas.openxmlformats.org/officeDocument/2006/relationships/hyperlink" Target="https://ru.wikipedia.org/wiki/&#1058;&#1072;&#1076;&#1078;-&#1052;&#1072;&#1093;&#1072;&#1083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slam-today.ru/istoria/cudo-sveta-tadg-mahal/" TargetMode="External"/><Relationship Id="rId5" Type="http://schemas.openxmlformats.org/officeDocument/2006/relationships/hyperlink" Target="https://dic.academic.ru/dic.nsf/ruwiki/43595" TargetMode="External"/><Relationship Id="rId4" Type="http://schemas.openxmlformats.org/officeDocument/2006/relationships/hyperlink" Target="http://mirxenia.com/%D1%82%D0%B0%D0%B4%D0%B6-%D0%BC%D0%B0%D1%85%D0%B0%D0%BB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Пояснение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399" y="1690688"/>
            <a:ext cx="100417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Данный ресурс может быть использован в разделе «Проектная деятельность» дополнительной общеобразовательной общеразвивающей программы «мастерская «Кожаная мозаика» как пример оформления презентации индивидуального проекта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87658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40236" y="408430"/>
            <a:ext cx="3405553" cy="5630641"/>
            <a:chOff x="455494" y="408430"/>
            <a:chExt cx="3405553" cy="563064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494" y="3654836"/>
              <a:ext cx="3276156" cy="23842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46" y="408430"/>
              <a:ext cx="3223701" cy="2402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1" name="TextBox 20"/>
          <p:cNvSpPr txBox="1"/>
          <p:nvPr/>
        </p:nvSpPr>
        <p:spPr>
          <a:xfrm>
            <a:off x="4367284" y="354643"/>
            <a:ext cx="2926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ambria" panose="02040503050406030204" pitchFamily="18" charset="0"/>
              </a:rPr>
              <a:t>Создание изделия 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433" y="2810886"/>
            <a:ext cx="395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1.     </a:t>
            </a:r>
            <a:r>
              <a:rPr lang="ru-RU" sz="2000" dirty="0" smtClean="0"/>
              <a:t>Эскизы, выбор расходных материалов, инструментов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6332561" y="3003333"/>
            <a:ext cx="576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 Раскрой кожаных деталей, монтаж, </a:t>
            </a:r>
            <a:r>
              <a:rPr lang="ru-RU" dirty="0" err="1" smtClean="0"/>
              <a:t>пирография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657833" y="6198304"/>
            <a:ext cx="55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   Сборка комплекта: кулон, браслет, серьги, кольцо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409433" y="6153419"/>
            <a:ext cx="412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2.    Обработка стекла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22" y="333463"/>
            <a:ext cx="3495587" cy="26216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74" y="3607429"/>
            <a:ext cx="3509235" cy="2545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6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77421" y="569631"/>
            <a:ext cx="65600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Памятник культуры Тадж-Махал</a:t>
            </a:r>
            <a:r>
              <a:rPr lang="ru-RU" sz="2000" i="1" dirty="0"/>
              <a:t>,</a:t>
            </a:r>
            <a:r>
              <a:rPr lang="ru-RU" sz="2000" b="1" dirty="0"/>
              <a:t> </a:t>
            </a:r>
            <a:r>
              <a:rPr lang="ru-RU" sz="2000" dirty="0"/>
              <a:t>сочетая в себе элементы персидского, индийского и исламского архитектурных стилей, служит образцом для современных художников. Базируясь на стилистике мавзолея, можно воплотить идеи восточного женского украшения в современных материалах. Отлично подходит для этого натуральная кожа в сочетании со вставками из авторского стекла.</a:t>
            </a:r>
          </a:p>
          <a:p>
            <a:pPr algn="just"/>
            <a:r>
              <a:rPr lang="ru-RU" sz="2000" dirty="0"/>
              <a:t>Разработанный мною алгоритм создания комплекта украшений «Тадж-Махал доступен для исполнения учащимися студий декоративно-прикладного направления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r>
              <a:rPr lang="ru-RU" sz="2200" b="1" i="1" dirty="0" smtClean="0"/>
              <a:t>Таким </a:t>
            </a:r>
            <a:r>
              <a:rPr lang="ru-RU" sz="2200" b="1" i="1" dirty="0"/>
              <a:t>образом, составленный алгоритм работы подтверждает гипотезу эффектного использования декоративного решения «Тадж-Махала» в предметах бижутерии, совмещающих современные материалы и способы их обработки. </a:t>
            </a:r>
            <a:endParaRPr lang="ru-RU" sz="2200" dirty="0"/>
          </a:p>
          <a:p>
            <a:pPr algn="just"/>
            <a:r>
              <a:rPr lang="ru-RU" sz="2200" b="1" i="1" dirty="0"/>
              <a:t>Цель проекта  «Тадж-Махал» считаю достигнутой</a:t>
            </a:r>
            <a:r>
              <a:rPr lang="ru-RU" sz="2200" b="1" i="1" dirty="0" smtClean="0"/>
              <a:t>.</a:t>
            </a:r>
            <a:endParaRPr lang="ru-RU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371004" y="92259"/>
            <a:ext cx="1865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Вывод: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11" y="864696"/>
            <a:ext cx="5020680" cy="433510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63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33041"/>
            <a:ext cx="12899834" cy="2616106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449" y="1006059"/>
            <a:ext cx="4280518" cy="54289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5592724" y="175063"/>
            <a:ext cx="5911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i="1" dirty="0" smtClean="0">
                <a:solidFill>
                  <a:srgbClr val="002060"/>
                </a:solidFill>
              </a:rPr>
              <a:t>Декоративно-прикладное искусство 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</a:rPr>
              <a:t>моя будущая профессия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5" t="12374" r="21962" b="8435"/>
          <a:stretch/>
        </p:blipFill>
        <p:spPr bwMode="auto">
          <a:xfrm>
            <a:off x="887699" y="237626"/>
            <a:ext cx="4258460" cy="620588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5303" y="353424"/>
            <a:ext cx="4067487" cy="41422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ambria" panose="02040503050406030204" pitchFamily="18" charset="0"/>
              </a:rPr>
              <a:t>Источники: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985" y="786359"/>
            <a:ext cx="11436096" cy="5442051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sz="4100" dirty="0" smtClean="0">
              <a:latin typeface="Cambria" panose="02040503050406030204" pitchFamily="18" charset="0"/>
            </a:endParaRP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 err="1"/>
              <a:t>Ди</a:t>
            </a:r>
            <a:r>
              <a:rPr lang="ru-RU" sz="7200" dirty="0"/>
              <a:t> </a:t>
            </a:r>
            <a:r>
              <a:rPr lang="ru-RU" sz="7200" dirty="0" err="1"/>
              <a:t>Спирито</a:t>
            </a:r>
            <a:r>
              <a:rPr lang="ru-RU" sz="7200" dirty="0"/>
              <a:t> М. Витражное искусство и техника росписи по стеклу. – М.: Альбом, 2008.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 err="1"/>
              <a:t>Маркон</a:t>
            </a:r>
            <a:r>
              <a:rPr lang="ru-RU" sz="7200" dirty="0"/>
              <a:t> Ф. Художественное стекло в интерьере. – М., НИОЛА-Пресс, 2007.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Оформляем стеклянные светильники. Дизайн и техники. – М.: НИОЛА-Пресс, 2007.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Пушкина В.З. Кожа. Практическое руководство. – М.: Культура и традиции, 1999. – 248 с., </a:t>
            </a:r>
            <a:r>
              <a:rPr lang="ru-RU" sz="7200" dirty="0" err="1"/>
              <a:t>илл</a:t>
            </a:r>
            <a:r>
              <a:rPr lang="ru-RU" sz="7200" dirty="0"/>
              <a:t>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«Основы истории искусств» Х. В. Янсон и Э. Янсон  ISBN 5-85902-079-1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Ригли Л. Цветное стекло в интерьере. – М.: Арт-родник, 2008.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Ткаченко Т.Б. Изделия из кожи своими руками. – Ростов н/Д: Феникс, 2005. – 265 с. </a:t>
            </a:r>
            <a:r>
              <a:rPr lang="ru-RU" sz="7200" dirty="0" err="1"/>
              <a:t>Илл</a:t>
            </a:r>
            <a:r>
              <a:rPr lang="ru-RU" sz="7200" dirty="0"/>
              <a:t>. – («Все обо всем»).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Школьная энциклопедия «</a:t>
            </a:r>
            <a:r>
              <a:rPr lang="ru-RU" sz="7200" dirty="0" err="1"/>
              <a:t>Руссика</a:t>
            </a:r>
            <a:r>
              <a:rPr lang="ru-RU" sz="7200" dirty="0"/>
              <a:t>».  История Средних веков. – М.: ОЛМА-ПРЕСС Образование,2003. -  831 с., ил.     ISBN 5-94849-302-4</a:t>
            </a:r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Интернет-ресурс: </a:t>
            </a:r>
            <a:r>
              <a:rPr lang="ru-RU" sz="7200" u="sng" dirty="0">
                <a:hlinkClick r:id="rId2"/>
              </a:rPr>
              <a:t>https://ru.wikipedia.org/wiki/Тадж-Махал</a:t>
            </a:r>
            <a:endParaRPr lang="ru-RU" sz="7200" dirty="0"/>
          </a:p>
          <a:p>
            <a:pPr marL="514350" lvl="0" indent="-514350" algn="l">
              <a:buFont typeface="+mj-lt"/>
              <a:buAutoNum type="arabicPeriod"/>
            </a:pPr>
            <a:r>
              <a:rPr lang="ru-RU" sz="7200" dirty="0"/>
              <a:t>Интернет-ресурс с описанием истории создания, особенностях Тадж-Махала </a:t>
            </a:r>
            <a:r>
              <a:rPr lang="ru-RU" sz="7200" u="sng" dirty="0">
                <a:hlinkClick r:id="rId3"/>
              </a:rPr>
              <a:t>http://www.islam.ru/content/kultura/31113</a:t>
            </a:r>
            <a:r>
              <a:rPr lang="ru-RU" sz="7200" dirty="0" smtClean="0"/>
              <a:t>.</a:t>
            </a:r>
            <a:endParaRPr lang="ru-RU" sz="7200" dirty="0"/>
          </a:p>
          <a:p>
            <a:pPr marL="514350" indent="-514350" algn="l">
              <a:buFont typeface="+mj-lt"/>
              <a:buAutoNum type="arabicPeriod"/>
            </a:pPr>
            <a:r>
              <a:rPr lang="ru-RU" sz="7200" dirty="0" smtClean="0"/>
              <a:t>Интернет-ресурс </a:t>
            </a:r>
            <a:r>
              <a:rPr lang="en-US" sz="7200" dirty="0">
                <a:hlinkClick r:id="rId4"/>
              </a:rPr>
              <a:t>http://mirxenia.com/%D1%82%D0%B0%D0%B4%D0%B6-%D0%BC%D0%B0%D1%85%D0%B0%D0%BB</a:t>
            </a:r>
            <a:r>
              <a:rPr lang="en-US" sz="7200" dirty="0" smtClean="0">
                <a:hlinkClick r:id="rId4"/>
              </a:rPr>
              <a:t>/</a:t>
            </a:r>
            <a:endParaRPr lang="ru-RU" sz="7200" dirty="0" smtClean="0"/>
          </a:p>
          <a:p>
            <a:pPr marL="514350" indent="-514350" algn="l">
              <a:buFont typeface="+mj-lt"/>
              <a:buAutoNum type="arabicPeriod"/>
            </a:pPr>
            <a:r>
              <a:rPr lang="ru-RU" sz="7200" dirty="0"/>
              <a:t>Интернет-ресурс</a:t>
            </a:r>
            <a:r>
              <a:rPr lang="ru-RU" sz="7200" dirty="0" smtClean="0"/>
              <a:t> </a:t>
            </a:r>
            <a:r>
              <a:rPr lang="en-US" sz="7200" dirty="0" smtClean="0">
                <a:hlinkClick r:id="rId5"/>
              </a:rPr>
              <a:t>https</a:t>
            </a:r>
            <a:r>
              <a:rPr lang="en-US" sz="7200" dirty="0">
                <a:hlinkClick r:id="rId5"/>
              </a:rPr>
              <a:t>://</a:t>
            </a:r>
            <a:r>
              <a:rPr lang="en-US" sz="7200" dirty="0" smtClean="0">
                <a:hlinkClick r:id="rId5"/>
              </a:rPr>
              <a:t>dic.academic.ru/dic.nsf/ruwiki/43595</a:t>
            </a:r>
            <a:endParaRPr lang="ru-RU" sz="7200" dirty="0"/>
          </a:p>
          <a:p>
            <a:pPr marL="514350" indent="-514350" algn="l">
              <a:buFont typeface="+mj-lt"/>
              <a:buAutoNum type="arabicPeriod"/>
            </a:pPr>
            <a:r>
              <a:rPr lang="ru-RU" sz="7200" dirty="0"/>
              <a:t>Интернет-ресурс </a:t>
            </a:r>
            <a:r>
              <a:rPr lang="en-US" sz="7200" dirty="0" smtClean="0">
                <a:hlinkClick r:id="rId6"/>
              </a:rPr>
              <a:t>http</a:t>
            </a:r>
            <a:r>
              <a:rPr lang="en-US" sz="7200" dirty="0">
                <a:hlinkClick r:id="rId6"/>
              </a:rPr>
              <a:t>://islam-today.ru/istoria/cudo-sveta-tadg-mahal</a:t>
            </a:r>
            <a:r>
              <a:rPr lang="en-US" sz="7200" dirty="0" smtClean="0">
                <a:hlinkClick r:id="rId6"/>
              </a:rPr>
              <a:t>/</a:t>
            </a:r>
            <a:endParaRPr lang="ru-RU" sz="7200" dirty="0"/>
          </a:p>
          <a:p>
            <a:pPr marL="514350" indent="-514350" algn="l">
              <a:buFont typeface="+mj-lt"/>
              <a:buAutoNum type="arabicPeriod"/>
            </a:pPr>
            <a:r>
              <a:rPr lang="ru-RU" sz="7200" dirty="0"/>
              <a:t>Интернет-ресурс </a:t>
            </a:r>
            <a:r>
              <a:rPr lang="en-US" sz="7200" dirty="0" smtClean="0"/>
              <a:t>http</a:t>
            </a:r>
            <a:r>
              <a:rPr lang="en-US" sz="7200" dirty="0"/>
              <a:t>://fb.ru/article/248802/istoriya-sozdaniya-tadj-mahala-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en-US" sz="7200" dirty="0" err="1" smtClean="0"/>
              <a:t>indiya-agra-interesnyie-faktyi-foto</a:t>
            </a:r>
            <a:endParaRPr lang="en-US" sz="7200" dirty="0" smtClean="0"/>
          </a:p>
          <a:p>
            <a:pPr algn="l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611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416" y="1359789"/>
            <a:ext cx="1157020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Открытый городской конкурс детских исследовательских работ 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направлению «искусствоведение» </a:t>
            </a: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учреждений и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отделений дополнительного образования Санкт-Петербурга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«ИСКУССТВО - ВИДЕТЬ, ЗНАТЬ, ЛЮБИТЬ»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solidFill>
                <a:srgbClr val="00206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918" y="16923"/>
            <a:ext cx="4190279" cy="12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496" y="133626"/>
            <a:ext cx="7863840" cy="111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Государственное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</a:rPr>
              <a:t>бюджетное образовательное учреждение</a:t>
            </a:r>
            <a:endParaRPr lang="ru-RU" sz="1600" b="1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</a:rPr>
              <a:t>дополнительного образования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 Дворец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</a:rPr>
              <a:t>детского (юношеского) творчества </a:t>
            </a: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 Красногвардейского 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</a:rPr>
              <a:t>района Санкт-Петербурга </a:t>
            </a:r>
            <a:endParaRPr lang="ru-RU" sz="1600" dirty="0" smtClean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>
                <a:latin typeface="Cambria" panose="02040503050406030204" pitchFamily="18" charset="0"/>
                <a:ea typeface="Times New Roman" panose="02020603050405020304" pitchFamily="18" charset="0"/>
              </a:rPr>
              <a:t>На Ленской»</a:t>
            </a:r>
            <a:endParaRPr lang="ru-RU" sz="16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1526" y="2984824"/>
            <a:ext cx="3985194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«ТАДЖ–МАХАЛ» </a:t>
            </a:r>
            <a:endParaRPr lang="ru-RU" dirty="0">
              <a:solidFill>
                <a:srgbClr val="CC0000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2810" y="3520626"/>
            <a:ext cx="9246293" cy="271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Стеклянниковой</a:t>
            </a:r>
            <a:r>
              <a:rPr lang="ru-RU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Дарьи </a:t>
            </a:r>
            <a:r>
              <a:rPr lang="ru-RU" sz="22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Евгеньевны</a:t>
            </a:r>
            <a:r>
              <a:rPr lang="ru-RU" sz="22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учащейся </a:t>
            </a: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студии «Зазеркалье» и </a:t>
            </a:r>
            <a:r>
              <a:rPr lang="ru-RU" sz="20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«Мастерская «Кожаная мозаика»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</a:t>
            </a:r>
            <a:r>
              <a:rPr lang="ru-RU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15 </a:t>
            </a:r>
            <a:r>
              <a:rPr lang="ru-RU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</a:t>
            </a:r>
            <a:r>
              <a:rPr lang="ru-RU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Руководители:</a:t>
            </a:r>
            <a:endParaRPr lang="ru-RU" sz="22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 дополнительного образования </a:t>
            </a:r>
            <a:r>
              <a:rPr lang="ru-RU" sz="22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ГБУ </a:t>
            </a:r>
            <a:r>
              <a:rPr lang="ru-RU" sz="2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ДДЮТ «На Ленской»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Никанорова Татьяна Петровна</a:t>
            </a:r>
            <a:endParaRPr lang="ru-RU" sz="22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Галко</a:t>
            </a:r>
            <a:r>
              <a:rPr lang="ru-RU" sz="22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Александра </a:t>
            </a:r>
            <a:r>
              <a:rPr lang="ru-RU" sz="22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Васильевна</a:t>
            </a:r>
            <a:endParaRPr lang="ru-RU" sz="2200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58496" y="1302547"/>
            <a:ext cx="11570208" cy="490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1376" y="2895719"/>
            <a:ext cx="115702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858438" y="6169163"/>
            <a:ext cx="383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Санкт-Петербург, </a:t>
            </a:r>
            <a:r>
              <a:rPr lang="ru-RU" smtClean="0"/>
              <a:t>2018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0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994" y="680467"/>
            <a:ext cx="1136620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i="1" dirty="0">
                <a:latin typeface="Cambria" panose="02040503050406030204" pitchFamily="18" charset="0"/>
              </a:rPr>
              <a:t>С</a:t>
            </a:r>
            <a:r>
              <a:rPr lang="ru-RU" sz="2200" i="1" dirty="0" smtClean="0">
                <a:latin typeface="Cambria" panose="02040503050406030204" pitchFamily="18" charset="0"/>
              </a:rPr>
              <a:t>оставить </a:t>
            </a:r>
            <a:r>
              <a:rPr lang="ru-RU" sz="2200" i="1" dirty="0">
                <a:latin typeface="Cambria" panose="02040503050406030204" pitchFamily="18" charset="0"/>
              </a:rPr>
              <a:t>алгоритм работы по созданию комплекта украшений из натуральной кожи и авторского стекла на основе стиля памятника культуры </a:t>
            </a:r>
            <a:r>
              <a:rPr lang="ru-RU" sz="2200" i="1" dirty="0" smtClean="0">
                <a:latin typeface="Cambria" panose="02040503050406030204" pitchFamily="18" charset="0"/>
              </a:rPr>
              <a:t>Тадж-Махал</a:t>
            </a:r>
            <a:r>
              <a:rPr lang="ru-RU" sz="2400" i="1" dirty="0" smtClean="0">
                <a:latin typeface="Cambria" panose="02040503050406030204" pitchFamily="18" charset="0"/>
              </a:rPr>
              <a:t>.</a:t>
            </a:r>
          </a:p>
          <a:p>
            <a:pPr algn="ctr"/>
            <a:endParaRPr lang="ru-RU" sz="1050" i="1" dirty="0" smtClean="0">
              <a:latin typeface="Cambria" panose="02040503050406030204" pitchFamily="18" charset="0"/>
            </a:endParaRPr>
          </a:p>
          <a:p>
            <a:r>
              <a:rPr lang="ru-RU" sz="2200" b="1" i="1" dirty="0">
                <a:latin typeface="Cambria" panose="02040503050406030204" pitchFamily="18" charset="0"/>
              </a:rPr>
              <a:t>Гипотеза:</a:t>
            </a:r>
            <a:r>
              <a:rPr lang="ru-RU" sz="2200" i="1" dirty="0">
                <a:latin typeface="Cambria" panose="02040503050406030204" pitchFamily="18" charset="0"/>
              </a:rPr>
              <a:t> </a:t>
            </a:r>
            <a:endParaRPr lang="ru-RU" sz="2200" i="1" dirty="0" smtClean="0">
              <a:latin typeface="Cambria" panose="02040503050406030204" pitchFamily="18" charset="0"/>
            </a:endParaRPr>
          </a:p>
          <a:p>
            <a:r>
              <a:rPr lang="ru-RU" sz="2200" dirty="0">
                <a:latin typeface="Cambria" panose="02040503050406030204" pitchFamily="18" charset="0"/>
              </a:rPr>
              <a:t>Д</a:t>
            </a:r>
            <a:r>
              <a:rPr lang="ru-RU" sz="2200" dirty="0" smtClean="0">
                <a:latin typeface="Cambria" panose="02040503050406030204" pitchFamily="18" charset="0"/>
              </a:rPr>
              <a:t>екоративное </a:t>
            </a:r>
            <a:r>
              <a:rPr lang="ru-RU" sz="2200" dirty="0">
                <a:latin typeface="Cambria" panose="02040503050406030204" pitchFamily="18" charset="0"/>
              </a:rPr>
              <a:t>решение «Тадж-Махала» эффектно можно использовать в предметах бижутерии, совмещая современные материалы и способы их </a:t>
            </a:r>
            <a:r>
              <a:rPr lang="ru-RU" sz="2200" dirty="0" smtClean="0">
                <a:latin typeface="Cambria" panose="02040503050406030204" pitchFamily="18" charset="0"/>
              </a:rPr>
              <a:t>обработки.</a:t>
            </a:r>
          </a:p>
          <a:p>
            <a:endParaRPr lang="ru-RU" sz="1200" dirty="0">
              <a:latin typeface="Cambria" panose="02040503050406030204" pitchFamily="18" charset="0"/>
            </a:endParaRPr>
          </a:p>
          <a:p>
            <a:r>
              <a:rPr lang="ru-RU" sz="2200" b="1" i="1" dirty="0">
                <a:latin typeface="Cambria" panose="02040503050406030204" pitchFamily="18" charset="0"/>
              </a:rPr>
              <a:t>Этапы проекта</a:t>
            </a:r>
            <a:r>
              <a:rPr lang="ru-RU" sz="2200" b="1" dirty="0">
                <a:latin typeface="Cambria" panose="02040503050406030204" pitchFamily="18" charset="0"/>
              </a:rPr>
              <a:t>: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latin typeface="Cambria" panose="02040503050406030204" pitchFamily="18" charset="0"/>
              </a:rPr>
              <a:t>Интеллектуальный этап</a:t>
            </a:r>
            <a:r>
              <a:rPr lang="ru-RU" sz="2200" dirty="0">
                <a:latin typeface="Cambria" panose="02040503050406030204" pitchFamily="18" charset="0"/>
              </a:rPr>
              <a:t>. </a:t>
            </a:r>
            <a:r>
              <a:rPr lang="ru-RU" sz="2200" dirty="0" smtClean="0">
                <a:latin typeface="Cambria" panose="02040503050406030204" pitchFamily="18" charset="0"/>
              </a:rPr>
              <a:t>Обсуждались с педагогами идеи</a:t>
            </a:r>
            <a:r>
              <a:rPr lang="ru-RU" sz="2200" dirty="0">
                <a:latin typeface="Cambria" panose="02040503050406030204" pitchFamily="18" charset="0"/>
              </a:rPr>
              <a:t>, </a:t>
            </a:r>
            <a:r>
              <a:rPr lang="ru-RU" sz="2200" dirty="0" smtClean="0">
                <a:latin typeface="Cambria" panose="02040503050406030204" pitchFamily="18" charset="0"/>
              </a:rPr>
              <a:t>рассматривались наглядные источники. Выбор Тадж-Махала в качестве исследуемого объекта. Подбор </a:t>
            </a:r>
            <a:r>
              <a:rPr lang="ru-RU" sz="2200" dirty="0">
                <a:latin typeface="Cambria" panose="02040503050406030204" pitchFamily="18" charset="0"/>
              </a:rPr>
              <a:t>наиболее </a:t>
            </a:r>
            <a:r>
              <a:rPr lang="ru-RU" sz="2200" dirty="0" smtClean="0">
                <a:latin typeface="Cambria" panose="02040503050406030204" pitchFamily="18" charset="0"/>
              </a:rPr>
              <a:t>интересного искусствоведческого материала по </a:t>
            </a:r>
            <a:r>
              <a:rPr lang="ru-RU" sz="2200" dirty="0">
                <a:latin typeface="Cambria" panose="02040503050406030204" pitchFamily="18" charset="0"/>
              </a:rPr>
              <a:t>истории создания этого памятника </a:t>
            </a:r>
            <a:r>
              <a:rPr lang="ru-RU" sz="2200" dirty="0" smtClean="0">
                <a:latin typeface="Cambria" panose="02040503050406030204" pitchFamily="18" charset="0"/>
              </a:rPr>
              <a:t>культуры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 smtClean="0">
                <a:latin typeface="Cambria" panose="02040503050406030204" pitchFamily="18" charset="0"/>
              </a:rPr>
              <a:t>Практический </a:t>
            </a:r>
            <a:r>
              <a:rPr lang="ru-RU" sz="2200" i="1" dirty="0">
                <a:latin typeface="Cambria" panose="02040503050406030204" pitchFamily="18" charset="0"/>
              </a:rPr>
              <a:t>этап</a:t>
            </a:r>
            <a:r>
              <a:rPr lang="ru-RU" sz="2200" dirty="0">
                <a:latin typeface="Cambria" panose="02040503050406030204" pitchFamily="18" charset="0"/>
              </a:rPr>
              <a:t>. </a:t>
            </a:r>
            <a:r>
              <a:rPr lang="ru-RU" sz="2200" dirty="0" smtClean="0">
                <a:latin typeface="Cambria" panose="02040503050406030204" pitchFamily="18" charset="0"/>
              </a:rPr>
              <a:t>Разработка эскиза, технологии </a:t>
            </a:r>
            <a:r>
              <a:rPr lang="ru-RU" sz="2200" dirty="0">
                <a:latin typeface="Cambria" panose="02040503050406030204" pitchFamily="18" charset="0"/>
              </a:rPr>
              <a:t>обработки материалов (и стекла и кожи</a:t>
            </a:r>
            <a:r>
              <a:rPr lang="ru-RU" sz="2200" dirty="0" smtClean="0">
                <a:latin typeface="Cambria" panose="02040503050406030204" pitchFamily="18" charset="0"/>
              </a:rPr>
              <a:t>). Подбор материалов: </a:t>
            </a:r>
            <a:r>
              <a:rPr lang="ru-RU" sz="2200" dirty="0">
                <a:latin typeface="Cambria" panose="02040503050406030204" pitchFamily="18" charset="0"/>
              </a:rPr>
              <a:t>картон, </a:t>
            </a:r>
            <a:r>
              <a:rPr lang="ru-RU" sz="2200" dirty="0" smtClean="0">
                <a:latin typeface="Cambria" panose="02040503050406030204" pitchFamily="18" charset="0"/>
              </a:rPr>
              <a:t>натуральная кожа, </a:t>
            </a:r>
            <a:r>
              <a:rPr lang="ru-RU" sz="2200" dirty="0">
                <a:latin typeface="Cambria" panose="02040503050406030204" pitchFamily="18" charset="0"/>
              </a:rPr>
              <a:t>цветные стекла зеленого и голубого </a:t>
            </a:r>
            <a:r>
              <a:rPr lang="ru-RU" sz="2200" dirty="0" smtClean="0">
                <a:latin typeface="Cambria" panose="02040503050406030204" pitchFamily="18" charset="0"/>
              </a:rPr>
              <a:t>цвета. </a:t>
            </a:r>
            <a:r>
              <a:rPr lang="ru-RU" sz="2200" dirty="0" err="1" smtClean="0">
                <a:latin typeface="Cambria" panose="02040503050406030204" pitchFamily="18" charset="0"/>
              </a:rPr>
              <a:t>Заплавка</a:t>
            </a:r>
            <a:r>
              <a:rPr lang="ru-RU" sz="2200" dirty="0" smtClean="0">
                <a:latin typeface="Cambria" panose="02040503050406030204" pitchFamily="18" charset="0"/>
              </a:rPr>
              <a:t> стекла. Декор </a:t>
            </a:r>
            <a:r>
              <a:rPr lang="ru-RU" sz="2200" dirty="0">
                <a:latin typeface="Cambria" panose="02040503050406030204" pitchFamily="18" charset="0"/>
              </a:rPr>
              <a:t>по эскизу и </a:t>
            </a:r>
            <a:r>
              <a:rPr lang="ru-RU" sz="2200" dirty="0" smtClean="0">
                <a:latin typeface="Cambria" panose="02040503050406030204" pitchFamily="18" charset="0"/>
              </a:rPr>
              <a:t>оформление кулона, браслета, кольца </a:t>
            </a:r>
            <a:r>
              <a:rPr lang="ru-RU" sz="2200" dirty="0">
                <a:latin typeface="Cambria" panose="02040503050406030204" pitchFamily="18" charset="0"/>
              </a:rPr>
              <a:t>и </a:t>
            </a:r>
            <a:r>
              <a:rPr lang="ru-RU" sz="2200" dirty="0" smtClean="0">
                <a:latin typeface="Cambria" panose="02040503050406030204" pitchFamily="18" charset="0"/>
              </a:rPr>
              <a:t>серег.</a:t>
            </a:r>
            <a:endParaRPr lang="ru-RU" sz="2200" dirty="0">
              <a:latin typeface="Cambria" panose="02040503050406030204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ru-RU" sz="2200" i="1" dirty="0">
                <a:latin typeface="Cambria" panose="02040503050406030204" pitchFamily="18" charset="0"/>
              </a:rPr>
              <a:t>Аналитический этап</a:t>
            </a:r>
            <a:r>
              <a:rPr lang="ru-RU" sz="2200" dirty="0">
                <a:latin typeface="Cambria" panose="02040503050406030204" pitchFamily="18" charset="0"/>
              </a:rPr>
              <a:t>. </a:t>
            </a:r>
            <a:r>
              <a:rPr lang="ru-RU" sz="2200" dirty="0" smtClean="0">
                <a:latin typeface="Cambria" panose="02040503050406030204" pitchFamily="18" charset="0"/>
              </a:rPr>
              <a:t>Анализ работы, описание исследования – проекта. Выводы.</a:t>
            </a:r>
            <a:endParaRPr lang="ru-RU" sz="2200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0994" y="176933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</a:rPr>
              <a:t>Цель проекта: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8850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9991" y="377650"/>
            <a:ext cx="5364296" cy="220337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Тадж-Махал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039" y="744261"/>
            <a:ext cx="7634104" cy="572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6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615" y="776378"/>
            <a:ext cx="11069926" cy="2717449"/>
          </a:xfrm>
        </p:spPr>
        <p:txBody>
          <a:bodyPr>
            <a:normAutofit/>
          </a:bodyPr>
          <a:lstStyle/>
          <a:p>
            <a:pPr algn="just"/>
            <a:r>
              <a:rPr lang="ru-RU" sz="2200" i="1" dirty="0" err="1">
                <a:latin typeface="Cambria" panose="02040503050406030204" pitchFamily="18" charset="0"/>
              </a:rPr>
              <a:t>Тадж</a:t>
            </a:r>
            <a:r>
              <a:rPr lang="ru-RU" sz="2200" i="1" dirty="0">
                <a:latin typeface="Cambria" panose="02040503050406030204" pitchFamily="18" charset="0"/>
              </a:rPr>
              <a:t> - Махал</a:t>
            </a:r>
            <a:r>
              <a:rPr lang="ru-RU" sz="2200" dirty="0">
                <a:latin typeface="Cambria" panose="02040503050406030204" pitchFamily="18" charset="0"/>
              </a:rPr>
              <a:t> – мавзолей-мечеть, находящийся в </a:t>
            </a:r>
            <a:r>
              <a:rPr lang="ru-RU" sz="2200" dirty="0" err="1">
                <a:latin typeface="Cambria" panose="02040503050406030204" pitchFamily="18" charset="0"/>
              </a:rPr>
              <a:t>Агре</a:t>
            </a:r>
            <a:r>
              <a:rPr lang="ru-RU" sz="2200" dirty="0">
                <a:latin typeface="Cambria" panose="02040503050406030204" pitchFamily="18" charset="0"/>
              </a:rPr>
              <a:t>, Индия, на берегу реки </a:t>
            </a:r>
            <a:r>
              <a:rPr lang="ru-RU" sz="2200" dirty="0" err="1">
                <a:latin typeface="Cambria" panose="02040503050406030204" pitchFamily="18" charset="0"/>
              </a:rPr>
              <a:t>Джамна</a:t>
            </a:r>
            <a:r>
              <a:rPr lang="ru-RU" sz="2200" dirty="0">
                <a:latin typeface="Cambria" panose="02040503050406030204" pitchFamily="18" charset="0"/>
              </a:rPr>
              <a:t> (архитекторы, вероятно, </a:t>
            </a:r>
            <a:r>
              <a:rPr lang="ru-RU" sz="2200" dirty="0" err="1">
                <a:latin typeface="Cambria" panose="02040503050406030204" pitchFamily="18" charset="0"/>
              </a:rPr>
              <a:t>Устад-Иса</a:t>
            </a:r>
            <a:r>
              <a:rPr lang="ru-RU" sz="2200" dirty="0">
                <a:latin typeface="Cambria" panose="02040503050406030204" pitchFamily="18" charset="0"/>
              </a:rPr>
              <a:t> и др.). Построен по приказу потомка Тамерлана — императора Великих Моголов Шах-</a:t>
            </a:r>
            <a:r>
              <a:rPr lang="ru-RU" sz="2200" dirty="0" err="1">
                <a:latin typeface="Cambria" panose="02040503050406030204" pitchFamily="18" charset="0"/>
              </a:rPr>
              <a:t>Джахана</a:t>
            </a:r>
            <a:r>
              <a:rPr lang="ru-RU" sz="2200" dirty="0">
                <a:latin typeface="Cambria" panose="02040503050406030204" pitchFamily="18" charset="0"/>
              </a:rPr>
              <a:t> в память о жене </a:t>
            </a:r>
            <a:r>
              <a:rPr lang="ru-RU" sz="2200" dirty="0" err="1">
                <a:latin typeface="Cambria" panose="02040503050406030204" pitchFamily="18" charset="0"/>
              </a:rPr>
              <a:t>Мумтаз</a:t>
            </a:r>
            <a:r>
              <a:rPr lang="ru-RU" sz="2200" dirty="0">
                <a:latin typeface="Cambria" panose="02040503050406030204" pitchFamily="18" charset="0"/>
              </a:rPr>
              <a:t>-Махал, умершей при родах (позже здесь был похоронен и сам Шах-</a:t>
            </a:r>
            <a:r>
              <a:rPr lang="ru-RU" sz="2200" dirty="0" err="1">
                <a:latin typeface="Cambria" panose="02040503050406030204" pitchFamily="18" charset="0"/>
              </a:rPr>
              <a:t>Джахан</a:t>
            </a:r>
            <a:r>
              <a:rPr lang="ru-RU" sz="2200" dirty="0" smtClean="0">
                <a:latin typeface="Cambria" panose="02040503050406030204" pitchFamily="18" charset="0"/>
              </a:rPr>
              <a:t>).</a:t>
            </a:r>
            <a:r>
              <a:rPr lang="ru-RU" sz="2200" i="1" dirty="0" smtClean="0"/>
              <a:t> </a:t>
            </a:r>
          </a:p>
          <a:p>
            <a:pPr algn="just"/>
            <a:r>
              <a:rPr lang="ru-RU" sz="2200" i="1" dirty="0" smtClean="0">
                <a:latin typeface="Cambria" panose="02040503050406030204" pitchFamily="18" charset="0"/>
              </a:rPr>
              <a:t>Мавзолей </a:t>
            </a:r>
            <a:r>
              <a:rPr lang="ru-RU" sz="2200" dirty="0" smtClean="0">
                <a:latin typeface="Cambria" panose="02040503050406030204" pitchFamily="18" charset="0"/>
              </a:rPr>
              <a:t>считается </a:t>
            </a:r>
            <a:r>
              <a:rPr lang="ru-RU" sz="2200" dirty="0">
                <a:latin typeface="Cambria" panose="02040503050406030204" pitchFamily="18" charset="0"/>
              </a:rPr>
              <a:t>лучшим примером архитектуры стиля моголов, который сочетает в себе элементы персидского, индийского и исламского архитектурных стилей. В 1983 году Тадж-Махал был назван объектом Всемирного наследия </a:t>
            </a:r>
            <a:r>
              <a:rPr lang="ru-RU" sz="2200" dirty="0" smtClean="0">
                <a:latin typeface="Cambria" panose="02040503050406030204" pitchFamily="18" charset="0"/>
              </a:rPr>
              <a:t>ЮНЕСКО.</a:t>
            </a:r>
            <a:endParaRPr lang="ru-RU" sz="22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14" y="3685389"/>
            <a:ext cx="4369737" cy="28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93" y="3710931"/>
            <a:ext cx="5099147" cy="2855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163141" y="86488"/>
            <a:ext cx="3206191" cy="6638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Cambria" panose="02040503050406030204" pitchFamily="18" charset="0"/>
              </a:rPr>
              <a:t>Архитектура</a:t>
            </a:r>
            <a:endParaRPr lang="ru-RU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4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830" y="205667"/>
            <a:ext cx="6630895" cy="64376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1100" dirty="0" smtClean="0"/>
          </a:p>
          <a:p>
            <a:r>
              <a:rPr lang="ru-RU" sz="2400" dirty="0">
                <a:latin typeface="Cambria" panose="02040503050406030204" pitchFamily="18" charset="0"/>
              </a:rPr>
              <a:t>Внутренняя планировка мавзолея далека от привычной композиции мусульманских усыпальниц. Его план (квадрат с усечёнными углами, приближённый по форме к правильному восьмиугольнику) больше похож на </a:t>
            </a:r>
            <a:r>
              <a:rPr lang="ru-RU" sz="2400" dirty="0" err="1">
                <a:latin typeface="Cambria" panose="02040503050406030204" pitchFamily="18" charset="0"/>
              </a:rPr>
              <a:t>мандалу</a:t>
            </a:r>
            <a:r>
              <a:rPr lang="ru-RU" sz="2400" dirty="0">
                <a:latin typeface="Cambria" panose="02040503050406030204" pitchFamily="18" charset="0"/>
              </a:rPr>
              <a:t> – индуистскую геометрическую схему структуры Вселенной. Центр здания занимает расположенное под большим куполом восьмиугольное помещение со стоящими рядом кенотафами – парадными ложными саркофагами царицы </a:t>
            </a:r>
            <a:r>
              <a:rPr lang="ru-RU" sz="2400" dirty="0" err="1">
                <a:latin typeface="Cambria" panose="02040503050406030204" pitchFamily="18" charset="0"/>
              </a:rPr>
              <a:t>Мумтаз</a:t>
            </a:r>
            <a:r>
              <a:rPr lang="ru-RU" sz="2400" dirty="0">
                <a:latin typeface="Cambria" panose="02040503050406030204" pitchFamily="18" charset="0"/>
              </a:rPr>
              <a:t>-Махал и императора Шах-</a:t>
            </a:r>
            <a:r>
              <a:rPr lang="ru-RU" sz="2400" dirty="0" err="1">
                <a:latin typeface="Cambria" panose="02040503050406030204" pitchFamily="18" charset="0"/>
              </a:rPr>
              <a:t>Джахана</a:t>
            </a:r>
            <a:r>
              <a:rPr lang="ru-RU" sz="2400" dirty="0">
                <a:latin typeface="Cambria" panose="02040503050406030204" pitchFamily="18" charset="0"/>
              </a:rPr>
              <a:t>. В угловые зоны под малыми куполами вписаны такие же восьмиугольные залы, соединённые с усыпальницей узкими коридорами-лучами</a:t>
            </a:r>
            <a:r>
              <a:rPr lang="ru-RU" sz="2400" dirty="0" smtClean="0">
                <a:latin typeface="Cambria" panose="02040503050406030204" pitchFamily="18" charset="0"/>
              </a:rPr>
              <a:t>.</a:t>
            </a:r>
          </a:p>
          <a:p>
            <a:endParaRPr lang="ru-RU" sz="1200" dirty="0">
              <a:latin typeface="Cambria" panose="02040503050406030204" pitchFamily="18" charset="0"/>
            </a:endParaRPr>
          </a:p>
          <a:p>
            <a:pPr algn="just"/>
            <a:r>
              <a:rPr lang="ru-RU" sz="2400" dirty="0" smtClean="0">
                <a:latin typeface="Cambria" panose="02040503050406030204" pitchFamily="18" charset="0"/>
              </a:rPr>
              <a:t>Мавзолей имеет многочисленные символы, скрытые в его архитектуре и планировке. Так, например, на воротах, через которые посетители Тадж-Махала заходят в парковый комплекс, окружающий мавзолей, высечены четыре заключительных </a:t>
            </a:r>
            <a:r>
              <a:rPr lang="ru-RU" sz="2400" dirty="0" err="1" smtClean="0">
                <a:latin typeface="Cambria" panose="02040503050406030204" pitchFamily="18" charset="0"/>
              </a:rPr>
              <a:t>аята</a:t>
            </a:r>
            <a:r>
              <a:rPr lang="ru-RU" sz="2400" dirty="0" smtClean="0">
                <a:latin typeface="Cambria" panose="02040503050406030204" pitchFamily="18" charset="0"/>
              </a:rPr>
              <a:t> из 89-й суры Корана «Заря» (Аль-</a:t>
            </a:r>
            <a:r>
              <a:rPr lang="ru-RU" sz="2400" dirty="0" err="1" smtClean="0">
                <a:latin typeface="Cambria" panose="02040503050406030204" pitchFamily="18" charset="0"/>
              </a:rPr>
              <a:t>Фаджр</a:t>
            </a:r>
            <a:r>
              <a:rPr lang="ru-RU" sz="2400" dirty="0" smtClean="0">
                <a:latin typeface="Cambria" panose="02040503050406030204" pitchFamily="18" charset="0"/>
              </a:rPr>
              <a:t>), обращённые к душе праведника: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43" y="150126"/>
            <a:ext cx="4680644" cy="3220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996943" y="3572716"/>
            <a:ext cx="4972145" cy="28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i="1" dirty="0">
                <a:latin typeface="Cambria" panose="02040503050406030204" pitchFamily="18" charset="0"/>
              </a:rPr>
              <a:t>«O ты, душа упокоившаяся! </a:t>
            </a:r>
          </a:p>
          <a:p>
            <a:pPr algn="ctr">
              <a:lnSpc>
                <a:spcPct val="120000"/>
              </a:lnSpc>
            </a:pPr>
            <a:r>
              <a:rPr lang="ru-RU" sz="2400" i="1" dirty="0">
                <a:latin typeface="Cambria" panose="02040503050406030204" pitchFamily="18" charset="0"/>
              </a:rPr>
              <a:t>Вернись к твоему Господу довольной и снискавшей довольство! </a:t>
            </a:r>
            <a:endParaRPr lang="ru-RU" sz="2400" i="1" dirty="0" smtClean="0">
              <a:latin typeface="Cambria" panose="020405030504060302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400" i="1" dirty="0" smtClean="0">
                <a:latin typeface="Cambria" panose="02040503050406030204" pitchFamily="18" charset="0"/>
              </a:rPr>
              <a:t>Войди </a:t>
            </a:r>
            <a:r>
              <a:rPr lang="ru-RU" sz="2400" i="1" dirty="0">
                <a:latin typeface="Cambria" panose="02040503050406030204" pitchFamily="18" charset="0"/>
              </a:rPr>
              <a:t>c Моими рабами. </a:t>
            </a:r>
          </a:p>
          <a:p>
            <a:pPr algn="ctr">
              <a:lnSpc>
                <a:spcPct val="120000"/>
              </a:lnSpc>
            </a:pPr>
            <a:r>
              <a:rPr lang="ru-RU" sz="2400" i="1" dirty="0">
                <a:latin typeface="Cambria" panose="02040503050406030204" pitchFamily="18" charset="0"/>
              </a:rPr>
              <a:t>Войди в Мой рай!»</a:t>
            </a:r>
            <a:endParaRPr lang="ru-R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703" y="383886"/>
            <a:ext cx="7458860" cy="52724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Cambria" panose="02040503050406030204" pitchFamily="18" charset="0"/>
              </a:rPr>
              <a:t>Внутренняя отделка</a:t>
            </a:r>
            <a:r>
              <a:rPr lang="ru-RU" sz="4000" dirty="0" smtClean="0">
                <a:latin typeface="Cambria" panose="02040503050406030204" pitchFamily="18" charset="0"/>
              </a:rPr>
              <a:t/>
            </a:r>
            <a:br>
              <a:rPr lang="ru-RU" sz="4000" dirty="0" smtClean="0">
                <a:latin typeface="Cambria" panose="02040503050406030204" pitchFamily="18" charset="0"/>
              </a:rPr>
            </a:br>
            <a:endParaRPr lang="ru-RU" sz="4000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464" y="4888100"/>
            <a:ext cx="11509032" cy="1676473"/>
          </a:xfrm>
        </p:spPr>
        <p:txBody>
          <a:bodyPr>
            <a:normAutofit fontScale="92500" lnSpcReduction="20000"/>
          </a:bodyPr>
          <a:lstStyle/>
          <a:p>
            <a:endParaRPr lang="ru-RU" sz="1700" dirty="0" smtClean="0"/>
          </a:p>
          <a:p>
            <a:pPr marL="0" indent="0" algn="ctr">
              <a:buNone/>
            </a:pPr>
            <a:r>
              <a:rPr lang="ru-RU" dirty="0" smtClean="0">
                <a:latin typeface="Cambria" panose="02040503050406030204" pitchFamily="18" charset="0"/>
              </a:rPr>
              <a:t>Внутри стены Тадж-Махала украшены мозаичными изображениями сказочных деревьев и цветов. Продуманное расположение окон делает мавзолей буквально прозрачным для солнечного и лунного света, и он почти не нуждается в искусственном освещении.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621" y="785559"/>
            <a:ext cx="3985146" cy="40170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" y="911129"/>
            <a:ext cx="5456657" cy="3891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638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298" y="4708478"/>
            <a:ext cx="11634845" cy="1801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900" dirty="0" smtClean="0"/>
          </a:p>
          <a:p>
            <a:pPr marL="0" indent="0" algn="ctr">
              <a:buNone/>
            </a:pPr>
            <a:r>
              <a:rPr lang="ru-RU" dirty="0">
                <a:latin typeface="Cambria" panose="02040503050406030204" pitchFamily="18" charset="0"/>
              </a:rPr>
              <a:t>В настоящее время этому памятнику угрожает нездоровая экологическая атмосфера: обмеление реки, загрязнение воздуха  </a:t>
            </a:r>
            <a:r>
              <a:rPr lang="ru-RU" dirty="0" smtClean="0">
                <a:latin typeface="Cambria" panose="02040503050406030204" pitchFamily="18" charset="0"/>
              </a:rPr>
              <a:t>приводят </a:t>
            </a:r>
            <a:r>
              <a:rPr lang="ru-RU" dirty="0">
                <a:latin typeface="Cambria" panose="02040503050406030204" pitchFamily="18" charset="0"/>
              </a:rPr>
              <a:t>к пожелтению мрамора, появлению трещин в сооружении.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098" y="546856"/>
            <a:ext cx="6580829" cy="432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96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94" y="268043"/>
            <a:ext cx="3147237" cy="504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104" y="377225"/>
            <a:ext cx="3533065" cy="4932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22" y="172508"/>
            <a:ext cx="4773582" cy="1238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5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rgbClr val="D8D8D8"/>
      </a:lt1>
      <a:dk2>
        <a:srgbClr val="3B372A"/>
      </a:dk2>
      <a:lt2>
        <a:srgbClr val="E3EACF"/>
      </a:lt2>
      <a:accent1>
        <a:srgbClr val="FB4A18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878</Words>
  <Application>Microsoft Office PowerPoint</Application>
  <PresentationFormat>Широкоэкранный</PresentationFormat>
  <Paragraphs>74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Тема Office</vt:lpstr>
      <vt:lpstr>Пояснение</vt:lpstr>
      <vt:lpstr>Презентация PowerPoint</vt:lpstr>
      <vt:lpstr>Презентация PowerPoint</vt:lpstr>
      <vt:lpstr>Тадж-Махал</vt:lpstr>
      <vt:lpstr>Презентация PowerPoint</vt:lpstr>
      <vt:lpstr>Презентация PowerPoint</vt:lpstr>
      <vt:lpstr>Внутренняя отделка 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Источники: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«Тадж – Махал»</dc:title>
  <dc:creator>Евгений Стеклянников</dc:creator>
  <cp:lastModifiedBy>User</cp:lastModifiedBy>
  <cp:revision>39</cp:revision>
  <dcterms:created xsi:type="dcterms:W3CDTF">2018-02-23T14:01:56Z</dcterms:created>
  <dcterms:modified xsi:type="dcterms:W3CDTF">2019-11-27T16:20:15Z</dcterms:modified>
</cp:coreProperties>
</file>